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69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C28C-99DA-5C4B-65EB-1B2916EAD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CE745-53BE-B81F-4DD2-191CD549B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C41E0-D01E-9448-00EE-64BFAAEC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B010C-1609-4057-957F-0C93C3A9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A6154-4EE5-A2E1-7A4F-D9C3168D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80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A715-27D7-2D51-8649-17710D2D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1A761-3A02-185D-48F5-3106F4287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755FB-18C1-D92A-E114-76722D6A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84398-859E-1851-64B9-20443CD8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17B72-AE22-F582-FA75-61968B87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003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4BCAD-46A6-55FC-8A7A-8D84C3CC6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29069-F97D-28E5-ADF6-F10B7F2DB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0C5F3-3307-E0B9-064D-3F70A2A8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BD049-CED6-9359-55F5-4C60943A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760D0-F5D6-1F45-0A48-38F50F75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301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42F4-51D1-6012-49E4-79135833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4ECB-73CF-6839-9D40-F81147A9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FD109-E44D-C975-2EFA-83689B02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8FC76-EA37-9713-C405-7341300C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8CF61-0DAC-371E-DDDD-43B58510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927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83B2-0A0B-97D5-B1FE-BD371F30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A6EAE-3555-1222-78A2-9CBB7848C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82B57-6CB3-CE94-7E20-69F6DDE8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6B92F-FCB0-39E0-B7A2-5F1FF1C0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01326-C06D-07A3-6194-95E4DD73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295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348F-E333-EFEF-7D29-AA0CAE54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4D8D-3A3F-D80F-2D87-BE370C82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7D5FA-3767-27F3-A617-4D5B8A590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C2D9D-F424-FF6A-8588-C08D1A82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E0A1-290B-23B2-42E6-FAAD4C98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89ACF-D2EA-D289-79A5-0F17A3C8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68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B20A-0CB6-FC81-EC42-A428F439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74015-D3BC-1932-30DD-3B8742A6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1F8AD-0F7E-D3BC-8715-734FDFFD8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01955-077A-D086-B1D2-3836C4B8C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996CC-D8AA-16BB-11EA-F44F1567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37A72-2A0E-FD02-F9B0-358DFBF1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0C1CB-A48A-B000-B8D1-D87D73A8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29674-0D04-125A-F679-EB5DBF82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455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D870-0565-173D-013E-4C402241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AB06B-97B3-DF61-A0C5-366BC853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57071-556A-5DFE-0BB3-4F0706B9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93349-CCD8-0B44-EFEA-0267F7D5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5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AAC9B-475C-1F36-73A5-554A30DC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7D161-8481-8CF9-AB10-B3F15E26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B3402-6959-F57E-392D-547403B8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02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52A5-7E23-51BE-46DD-2A793D2F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1A852-B264-E758-8100-DA5D02B9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CF516-12A0-B648-C33C-4D2F5D798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EB85-195E-635E-8352-249A6BC0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5A21-F9B6-8884-994A-1162C74D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2E2EE-A1B9-D7F5-81F1-36A4EF98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002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E02E-C755-D534-A1CD-A4F13D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CD8EE-701D-7A40-3364-643BABA89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5E2C7-3393-34FD-8419-A4B177C19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DCA0B-06FD-FBB9-36E7-F035B480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18C51-3C04-0DF4-7524-92EE2291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ED0F4-3AB0-4089-53F6-AD91DFC0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24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65AA8-7E09-022D-4D41-E5B2258C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8777E-E3F4-05F9-F813-BBA98A4C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B35B-FF7E-E72F-C900-3FF22FF43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41BBCF-2893-4F84-8234-738F87600592}" type="datetimeFigureOut">
              <a:rPr lang="en-IN" smtClean="0"/>
              <a:t>08-02-2026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AECD1-D814-9F20-E6F9-55C28DC04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282B3-9E4B-93F0-3A06-D90644CD0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0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7484BA-61B9-6BEF-CFDA-6FB56903A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28283" y="5939554"/>
            <a:ext cx="12842060" cy="1868386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    DATE: 10 FEBRUARY 2026                             TIME: 9 a.m.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8199" y="24271"/>
            <a:ext cx="1089560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rPr>
              <a:t>HOLY CROSS COLLEGE (Autonomous)</a:t>
            </a:r>
          </a:p>
          <a:p>
            <a:pPr algn="ctr"/>
            <a:r>
              <a:rPr lang="en-US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rPr>
              <a:t>Affiliated to Bharathidasan University</a:t>
            </a:r>
          </a:p>
          <a:p>
            <a:pPr algn="ctr"/>
            <a:r>
              <a:rPr lang="en-US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rPr>
              <a:t>Nationally Accredited (4th Cycle) with A++ Grade (CGPA 3.75/4) by NAAC</a:t>
            </a:r>
          </a:p>
          <a:p>
            <a:pPr algn="ctr"/>
            <a:r>
              <a:rPr lang="en-US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rPr>
              <a:t>College with Potential for Excellence </a:t>
            </a:r>
          </a:p>
          <a:p>
            <a:pPr algn="ctr"/>
            <a:r>
              <a:rPr lang="en-US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rPr>
              <a:t>Tiruchirappalli - 620 002, Tamil Nadu, India.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49596" y="17035"/>
            <a:ext cx="1322559" cy="1439531"/>
            <a:chOff x="0" y="0"/>
            <a:chExt cx="2954693" cy="349190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54655" cy="3491865"/>
            </a:xfrm>
            <a:custGeom>
              <a:avLst/>
              <a:gdLst/>
              <a:ahLst/>
              <a:cxnLst/>
              <a:rect l="l" t="t" r="r" b="b"/>
              <a:pathLst>
                <a:path w="2954655" h="3491865">
                  <a:moveTo>
                    <a:pt x="0" y="0"/>
                  </a:moveTo>
                  <a:lnTo>
                    <a:pt x="2954655" y="0"/>
                  </a:lnTo>
                  <a:lnTo>
                    <a:pt x="2954655" y="3491865"/>
                  </a:lnTo>
                  <a:lnTo>
                    <a:pt x="0" y="349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 b="-1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180612" y="24271"/>
            <a:ext cx="1561812" cy="1575914"/>
            <a:chOff x="0" y="0"/>
            <a:chExt cx="3672002" cy="374399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671951" cy="3743960"/>
            </a:xfrm>
            <a:custGeom>
              <a:avLst/>
              <a:gdLst/>
              <a:ahLst/>
              <a:cxnLst/>
              <a:rect l="l" t="t" r="r" b="b"/>
              <a:pathLst>
                <a:path w="3671951" h="3743960">
                  <a:moveTo>
                    <a:pt x="0" y="0"/>
                  </a:moveTo>
                  <a:lnTo>
                    <a:pt x="3671951" y="0"/>
                  </a:lnTo>
                  <a:lnTo>
                    <a:pt x="3671951" y="3743960"/>
                  </a:lnTo>
                  <a:lnTo>
                    <a:pt x="0" y="3743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798" t="-19232" r="-23738" b="-22525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" name="TextBox 20">
            <a:extLst>
              <a:ext uri="{FF2B5EF4-FFF2-40B4-BE49-F238E27FC236}">
                <a16:creationId xmlns:a16="http://schemas.microsoft.com/office/drawing/2014/main" id="{BBFC68C5-1C04-F070-0D3E-341BA7D4EB22}"/>
              </a:ext>
            </a:extLst>
          </p:cNvPr>
          <p:cNvSpPr txBox="1"/>
          <p:nvPr/>
        </p:nvSpPr>
        <p:spPr>
          <a:xfrm>
            <a:off x="-1453066" y="1450801"/>
            <a:ext cx="15098126" cy="81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C00000"/>
                </a:solidFill>
                <a:latin typeface="Berlin Sans FB" panose="020E0602020502020306" pitchFamily="34" charset="0"/>
                <a:ea typeface="Graduate"/>
                <a:cs typeface="Graduate"/>
                <a:sym typeface="Graduate"/>
              </a:rPr>
              <a:t>DEANERY OF INTERNATIONAL AFFAIRS 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DB772E3A-A0E1-C6DF-7B9B-06302636B61B}"/>
              </a:ext>
            </a:extLst>
          </p:cNvPr>
          <p:cNvSpPr txBox="1"/>
          <p:nvPr/>
        </p:nvSpPr>
        <p:spPr>
          <a:xfrm>
            <a:off x="-645305" y="2675119"/>
            <a:ext cx="13482601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C00000"/>
                </a:solidFill>
                <a:latin typeface="Cooper Black" panose="0208090404030B020404" pitchFamily="18" charset="0"/>
                <a:ea typeface="Cooper BT Bold"/>
                <a:cs typeface="Cooper BT Bold"/>
                <a:sym typeface="Cooper BT Bold"/>
              </a:rPr>
              <a:t>MoU Synergy: Fostering Academic Excellence</a:t>
            </a:r>
          </a:p>
          <a:p>
            <a:pPr algn="ctr">
              <a:spcAft>
                <a:spcPts val="1200"/>
              </a:spcAft>
            </a:pPr>
            <a:r>
              <a:rPr lang="en-US" sz="2000" b="1" i="1" dirty="0">
                <a:solidFill>
                  <a:srgbClr val="15608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with a visit from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Copperplate Gothic Bold" panose="020E0705020206020404" pitchFamily="34" charset="0"/>
                <a:ea typeface="Graduate"/>
                <a:cs typeface="Graduate"/>
                <a:sym typeface="Graduate"/>
              </a:rPr>
              <a:t>St. Aloysius College, 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C00000"/>
                </a:solidFill>
                <a:latin typeface="Copperplate Gothic Bold" panose="020E0705020206020404" pitchFamily="34" charset="0"/>
                <a:ea typeface="Graduate"/>
                <a:cs typeface="Graduate"/>
                <a:sym typeface="Graduate"/>
              </a:rPr>
              <a:t>Jabalpur, India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1AC62AC2-0BBA-DA29-7088-E1CB19F25211}"/>
              </a:ext>
            </a:extLst>
          </p:cNvPr>
          <p:cNvSpPr txBox="1"/>
          <p:nvPr/>
        </p:nvSpPr>
        <p:spPr>
          <a:xfrm>
            <a:off x="1614427" y="1793467"/>
            <a:ext cx="8963139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2000" b="1" i="1" dirty="0">
                <a:solidFill>
                  <a:srgbClr val="15608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cordially invites you to</a:t>
            </a:r>
          </a:p>
        </p:txBody>
      </p:sp>
    </p:spTree>
    <p:extLst>
      <p:ext uri="{BB962C8B-B14F-4D97-AF65-F5344CB8AC3E}">
        <p14:creationId xmlns:p14="http://schemas.microsoft.com/office/powerpoint/2010/main" val="396137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">
            <a:extLst>
              <a:ext uri="{FF2B5EF4-FFF2-40B4-BE49-F238E27FC236}">
                <a16:creationId xmlns:a16="http://schemas.microsoft.com/office/drawing/2014/main" id="{2F510667-E798-CDFA-1B13-504D463A64C4}"/>
              </a:ext>
            </a:extLst>
          </p:cNvPr>
          <p:cNvSpPr txBox="1"/>
          <p:nvPr/>
        </p:nvSpPr>
        <p:spPr>
          <a:xfrm>
            <a:off x="767453" y="213957"/>
            <a:ext cx="1065709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spcBef>
                <a:spcPct val="0"/>
              </a:spcBef>
              <a:defRPr sz="6600">
                <a:solidFill>
                  <a:srgbClr val="205B56"/>
                </a:solidFill>
                <a:latin typeface="Brush Script MT" panose="03060802040406070304" pitchFamily="66" charset="0"/>
                <a:ea typeface="Best light"/>
                <a:cs typeface="Best light"/>
              </a:defRPr>
            </a:lvl1pPr>
          </a:lstStyle>
          <a:p>
            <a:r>
              <a:rPr lang="en-US" dirty="0">
                <a:sym typeface="Best light"/>
              </a:rPr>
              <a:t>A Hearty Welcome to the Visiting Faculty</a:t>
            </a:r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73D66E50-B385-28E4-FA60-F1B74ED8696A}"/>
              </a:ext>
            </a:extLst>
          </p:cNvPr>
          <p:cNvGrpSpPr/>
          <p:nvPr/>
        </p:nvGrpSpPr>
        <p:grpSpPr>
          <a:xfrm>
            <a:off x="570640" y="1503887"/>
            <a:ext cx="4135869" cy="4952145"/>
            <a:chOff x="0" y="0"/>
            <a:chExt cx="9170391" cy="10154780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05F3EA9-D1A4-93BC-92E8-D316B5A7CDBD}"/>
                </a:ext>
              </a:extLst>
            </p:cNvPr>
            <p:cNvSpPr/>
            <p:nvPr/>
          </p:nvSpPr>
          <p:spPr>
            <a:xfrm>
              <a:off x="0" y="0"/>
              <a:ext cx="9170416" cy="10154793"/>
            </a:xfrm>
            <a:custGeom>
              <a:avLst/>
              <a:gdLst/>
              <a:ahLst/>
              <a:cxnLst/>
              <a:rect l="l" t="t" r="r" b="b"/>
              <a:pathLst>
                <a:path w="9170416" h="10154793">
                  <a:moveTo>
                    <a:pt x="0" y="0"/>
                  </a:moveTo>
                  <a:lnTo>
                    <a:pt x="9170416" y="0"/>
                  </a:lnTo>
                  <a:lnTo>
                    <a:pt x="9170416" y="10154793"/>
                  </a:lnTo>
                  <a:lnTo>
                    <a:pt x="0" y="1015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9" name="TextBox 16">
            <a:extLst>
              <a:ext uri="{FF2B5EF4-FFF2-40B4-BE49-F238E27FC236}">
                <a16:creationId xmlns:a16="http://schemas.microsoft.com/office/drawing/2014/main" id="{D3874B97-06D5-2D9C-74D3-2F80083E01DF}"/>
              </a:ext>
            </a:extLst>
          </p:cNvPr>
          <p:cNvSpPr txBox="1"/>
          <p:nvPr/>
        </p:nvSpPr>
        <p:spPr>
          <a:xfrm>
            <a:off x="4931677" y="1257941"/>
            <a:ext cx="6689683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5"/>
              </a:lnSpc>
            </a:pPr>
            <a:endParaRPr sz="1050" dirty="0">
              <a:latin typeface="Berlin Sans FB" panose="020E0602020502020306" pitchFamily="34" charset="0"/>
            </a:endParaRPr>
          </a:p>
          <a:p>
            <a:pPr algn="ctr">
              <a:lnSpc>
                <a:spcPts val="4855"/>
              </a:lnSpc>
            </a:pPr>
            <a:endParaRPr sz="1050" dirty="0">
              <a:latin typeface="Berlin Sans FB" panose="020E0602020502020306" pitchFamily="34" charset="0"/>
            </a:endParaRPr>
          </a:p>
          <a:p>
            <a:pPr algn="ctr">
              <a:lnSpc>
                <a:spcPts val="4855"/>
              </a:lnSpc>
            </a:pPr>
            <a:endParaRPr sz="1050" dirty="0">
              <a:latin typeface="Berlin Sans FB" panose="020E0602020502020306" pitchFamily="34" charset="0"/>
            </a:endParaRPr>
          </a:p>
          <a:p>
            <a:pPr algn="ctr">
              <a:lnSpc>
                <a:spcPts val="4855"/>
              </a:lnSpc>
            </a:pPr>
            <a:r>
              <a:rPr lang="en-US" sz="3600" b="1" dirty="0">
                <a:solidFill>
                  <a:srgbClr val="C00000"/>
                </a:solidFill>
                <a:latin typeface="Berlin Sans FB" panose="020E0602020502020306" pitchFamily="34" charset="0"/>
                <a:ea typeface="Arimo Bold"/>
                <a:cs typeface="Arimo Bold"/>
                <a:sym typeface="Arimo Bold"/>
              </a:rPr>
              <a:t>DR. SIBY SAMUEL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IQAC Coordinator &amp; Head, 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Department of Computer Science,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St. Aloysius College, Jabalpur.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Madhya Pradesh, India</a:t>
            </a:r>
          </a:p>
          <a:p>
            <a:pPr algn="ctr">
              <a:lnSpc>
                <a:spcPts val="4855"/>
              </a:lnSpc>
            </a:pPr>
            <a:endParaRPr lang="en-US" sz="3200" i="1" dirty="0">
              <a:solidFill>
                <a:srgbClr val="205B56"/>
              </a:solidFill>
              <a:latin typeface="Berlin Sans FB" panose="020E0602020502020306" pitchFamily="34" charset="0"/>
              <a:ea typeface="Arimo Italics"/>
              <a:cs typeface="Arimo Italics"/>
              <a:sym typeface="Arimo Italics"/>
            </a:endParaRPr>
          </a:p>
        </p:txBody>
      </p:sp>
    </p:spTree>
    <p:extLst>
      <p:ext uri="{BB962C8B-B14F-4D97-AF65-F5344CB8AC3E}">
        <p14:creationId xmlns:p14="http://schemas.microsoft.com/office/powerpoint/2010/main" val="262701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>
            <a:extLst>
              <a:ext uri="{FF2B5EF4-FFF2-40B4-BE49-F238E27FC236}">
                <a16:creationId xmlns:a16="http://schemas.microsoft.com/office/drawing/2014/main" id="{88A4D14E-4B14-47FD-751B-1A399D7F2E3D}"/>
              </a:ext>
            </a:extLst>
          </p:cNvPr>
          <p:cNvSpPr txBox="1"/>
          <p:nvPr/>
        </p:nvSpPr>
        <p:spPr>
          <a:xfrm>
            <a:off x="4690963" y="1418617"/>
            <a:ext cx="7196237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5"/>
              </a:lnSpc>
            </a:pPr>
            <a:endParaRPr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ts val="4855"/>
              </a:lnSpc>
            </a:pPr>
            <a:endParaRPr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ts val="4855"/>
              </a:lnSpc>
            </a:pPr>
            <a:endParaRPr sz="36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algn="ctr">
              <a:lnSpc>
                <a:spcPts val="4855"/>
              </a:lnSpc>
            </a:pPr>
            <a:r>
              <a:rPr lang="en-US" sz="3600" b="1" dirty="0">
                <a:solidFill>
                  <a:srgbClr val="C00000"/>
                </a:solidFill>
                <a:latin typeface="Berlin Sans FB" panose="020E0602020502020306" pitchFamily="34" charset="0"/>
                <a:ea typeface="Arimo Bold"/>
                <a:cs typeface="Arimo Bold"/>
                <a:sym typeface="Arimo Bold"/>
              </a:rPr>
              <a:t>DR. RUPALI ALUWALIA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Director – Internal Collaboration 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Head, Department of Commerce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St. Aloysius College, Jabalpur,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Madhya Pradesh, India </a:t>
            </a:r>
          </a:p>
          <a:p>
            <a:pPr algn="ctr">
              <a:lnSpc>
                <a:spcPts val="4855"/>
              </a:lnSpc>
            </a:pPr>
            <a:endParaRPr lang="en-US" sz="4995" i="1" dirty="0">
              <a:solidFill>
                <a:srgbClr val="205B56"/>
              </a:solidFill>
              <a:latin typeface="Arimo Italics"/>
              <a:ea typeface="Arimo Italics"/>
              <a:cs typeface="Arimo Italics"/>
              <a:sym typeface="Arimo Italics"/>
            </a:endParaRP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4C5DFCA9-32E2-FCAA-BAA8-2F1A1057593B}"/>
              </a:ext>
            </a:extLst>
          </p:cNvPr>
          <p:cNvGrpSpPr/>
          <p:nvPr/>
        </p:nvGrpSpPr>
        <p:grpSpPr>
          <a:xfrm>
            <a:off x="537049" y="927491"/>
            <a:ext cx="4676786" cy="5545396"/>
            <a:chOff x="0" y="0"/>
            <a:chExt cx="9852635" cy="11071898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B1C8AB01-C663-577C-669C-6B7965687F3B}"/>
                </a:ext>
              </a:extLst>
            </p:cNvPr>
            <p:cNvSpPr/>
            <p:nvPr/>
          </p:nvSpPr>
          <p:spPr>
            <a:xfrm>
              <a:off x="0" y="0"/>
              <a:ext cx="9852660" cy="11071860"/>
            </a:xfrm>
            <a:custGeom>
              <a:avLst/>
              <a:gdLst/>
              <a:ahLst/>
              <a:cxnLst/>
              <a:rect l="l" t="t" r="r" b="b"/>
              <a:pathLst>
                <a:path w="9852660" h="11071860">
                  <a:moveTo>
                    <a:pt x="0" y="0"/>
                  </a:moveTo>
                  <a:lnTo>
                    <a:pt x="9852660" y="0"/>
                  </a:lnTo>
                  <a:lnTo>
                    <a:pt x="9852660" y="11071860"/>
                  </a:lnTo>
                  <a:lnTo>
                    <a:pt x="0" y="1107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 b="-5469"/>
              </a:stretch>
            </a:blipFill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5B9CECEA-FC76-82FA-88B0-569FBD4419D0}"/>
              </a:ext>
            </a:extLst>
          </p:cNvPr>
          <p:cNvSpPr txBox="1"/>
          <p:nvPr/>
        </p:nvSpPr>
        <p:spPr>
          <a:xfrm>
            <a:off x="767453" y="112357"/>
            <a:ext cx="10657094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spcBef>
                <a:spcPct val="0"/>
              </a:spcBef>
              <a:defRPr sz="6600">
                <a:solidFill>
                  <a:srgbClr val="205B56"/>
                </a:solidFill>
                <a:latin typeface="Brush Script MT" panose="03060802040406070304" pitchFamily="66" charset="0"/>
                <a:ea typeface="Best light"/>
                <a:cs typeface="Best light"/>
              </a:defRPr>
            </a:lvl1pPr>
          </a:lstStyle>
          <a:p>
            <a:r>
              <a:rPr lang="en-US" dirty="0">
                <a:sym typeface="Best light"/>
              </a:rPr>
              <a:t>A Hearty Welcome to the Visiting Faculty</a:t>
            </a:r>
          </a:p>
        </p:txBody>
      </p:sp>
    </p:spTree>
    <p:extLst>
      <p:ext uri="{BB962C8B-B14F-4D97-AF65-F5344CB8AC3E}">
        <p14:creationId xmlns:p14="http://schemas.microsoft.com/office/powerpoint/2010/main" val="283898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08A7-20D7-4082-2850-542EA4FA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B935AC-83E6-7C65-FE0B-ED57BDA3A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05" y="61561"/>
            <a:ext cx="4801775" cy="6768955"/>
          </a:xfrm>
        </p:spPr>
      </p:pic>
    </p:spTree>
    <p:extLst>
      <p:ext uri="{BB962C8B-B14F-4D97-AF65-F5344CB8AC3E}">
        <p14:creationId xmlns:p14="http://schemas.microsoft.com/office/powerpoint/2010/main" val="164012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143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Aptos</vt:lpstr>
      <vt:lpstr>Aptos Display</vt:lpstr>
      <vt:lpstr>Arial</vt:lpstr>
      <vt:lpstr>Arimo Bold</vt:lpstr>
      <vt:lpstr>Arimo Italics</vt:lpstr>
      <vt:lpstr>Berlin Sans FB</vt:lpstr>
      <vt:lpstr>Best light</vt:lpstr>
      <vt:lpstr>Calibri</vt:lpstr>
      <vt:lpstr>Cooper Black</vt:lpstr>
      <vt:lpstr>Cooper BT Bold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Joanna D'Vaz</dc:creator>
  <cp:lastModifiedBy>Joanna D'Vaz</cp:lastModifiedBy>
  <cp:revision>7</cp:revision>
  <dcterms:created xsi:type="dcterms:W3CDTF">2026-02-08T12:59:37Z</dcterms:created>
  <dcterms:modified xsi:type="dcterms:W3CDTF">2026-02-08T13:19:24Z</dcterms:modified>
</cp:coreProperties>
</file>